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00503000000020004" pitchFamily="2" charset="0"/>
      <p:regular r:id="rId13"/>
      <p:bold r:id="rId14"/>
      <p:italic r:id="rId15"/>
      <p:boldItalic r:id="rId16"/>
    </p:embeddedFont>
    <p:embeddedFont>
      <p:font typeface="Manrope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658" y="-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559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6C18EA6-584C-9721-BED3-2CD2D494DF73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E7EB406-2EA2-29EA-A91D-CB7868884C1E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77ABC2-D77C-F54E-E570-60169520C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DAE69A7-22A4-3C64-5CAF-A54D50C74538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E8936CE-C001-FC8E-5449-880C5F94EFEE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4797B9-7A92-ED83-3CC2-DC49F1510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368F369-FBFA-F563-25BA-33F8A3397516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674CA68-EFCF-587A-952B-0561F45C853C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0AA432B-E926-857A-89CF-65A9977A9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9909BA5-61DC-7081-0367-CA3E04D2CA72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366D05C-1610-7134-9813-987CA52B33E6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48C37F-FFB6-62DD-4C6D-BA6CD251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3A61236-4911-8A31-4F5F-95FA08BAFA4C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551A08-8915-FD4B-E3F5-269D7A7AF1D2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C5BFC1-187D-F7C4-D142-6F97ADE99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0CD3ADA-862E-A68E-A212-80AC64E20224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C605B4-CB7D-542C-15E3-43879DC6897E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44A46E-A76D-54E5-BF4C-5BF65DB4C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09B70F2-C403-C97E-5269-6ABB05AC465D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744E33-6F88-C38C-606D-2B46BEFD14EF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AC0DE9-8C1D-8779-CB8E-2C6EA0BD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27A859D-1DD2-0DF8-0F08-97668F2E5DDC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096D6B0-D79E-26C3-62C9-B65CCC308F62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5596D2-EA7C-C01F-6B09-C549CA72E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ECDE7F0-1CB6-0A45-5048-78A7104754A8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DDEFA0C-C12F-ABFF-519F-4A6FB988EA83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0000DB-3E82-38E5-ED43-D0C188FD5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8639A6-8B6B-5E6C-2E31-5130676B7642}"/>
              </a:ext>
            </a:extLst>
          </p:cNvPr>
          <p:cNvGrpSpPr/>
          <p:nvPr userDrawn="1"/>
        </p:nvGrpSpPr>
        <p:grpSpPr>
          <a:xfrm>
            <a:off x="12809151" y="7077361"/>
            <a:ext cx="1782732" cy="1755838"/>
            <a:chOff x="9472456" y="5941325"/>
            <a:chExt cx="1782732" cy="17558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8D6F944-70FD-C6FB-A833-0FE27B14A6AE}"/>
                </a:ext>
              </a:extLst>
            </p:cNvPr>
            <p:cNvSpPr/>
            <p:nvPr/>
          </p:nvSpPr>
          <p:spPr>
            <a:xfrm>
              <a:off x="9533965" y="6629400"/>
              <a:ext cx="1721223" cy="40341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7F9090-E4CE-17AF-9D2D-A8ACE091A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2456" y="5941325"/>
              <a:ext cx="1755838" cy="175583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1081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Diphthongs: Two Vowels, One Sound!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248626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Welcome to our exciting journey into the world of diphthongs! Today, we'll discover how two vowel sounds can join together to create one magical sound in a word. This primary-level English lesson will help you master these special vowel combinations through fun examples and activities.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709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638" y="2771894"/>
            <a:ext cx="10995184" cy="567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Homework: Create Your Own Diphthong Collection!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26638" y="3611999"/>
            <a:ext cx="13177123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Write two words for each of these diphthongs. Be creative and try to think of words we haven't used in class!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26638" y="4106942"/>
            <a:ext cx="13177123" cy="1461254"/>
          </a:xfrm>
          <a:prstGeom prst="roundRect">
            <a:avLst>
              <a:gd name="adj" fmla="val 11190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34258" y="4114562"/>
            <a:ext cx="4387215" cy="1446014"/>
          </a:xfrm>
          <a:prstGeom prst="roundRect">
            <a:avLst>
              <a:gd name="adj" fmla="val 1130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15829" y="4296132"/>
            <a:ext cx="2270998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/eɪ/ Sound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15829" y="4688800"/>
            <a:ext cx="4024074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Examples: </a:t>
            </a: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cake</a:t>
            </a: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train</a:t>
            </a: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say</a:t>
            </a: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wait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915829" y="5088374"/>
            <a:ext cx="4024074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Your turn: __________, __________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5121473" y="4114562"/>
            <a:ext cx="4387334" cy="144601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121473" y="4114562"/>
            <a:ext cx="22860" cy="1446014"/>
          </a:xfrm>
          <a:prstGeom prst="roundRect">
            <a:avLst>
              <a:gd name="adj" fmla="val 715280"/>
            </a:avLst>
          </a:prstGeom>
          <a:solidFill>
            <a:srgbClr val="E556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303044" y="4296132"/>
            <a:ext cx="2270998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/aɪ/ Sound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303044" y="4688800"/>
            <a:ext cx="4024193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Examples: </a:t>
            </a: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kite</a:t>
            </a: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smile</a:t>
            </a: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night</a:t>
            </a: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fly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5303044" y="5088374"/>
            <a:ext cx="4024193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Your turn: __________, __________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9508808" y="4114562"/>
            <a:ext cx="4387215" cy="144601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9508808" y="4114562"/>
            <a:ext cx="22860" cy="1446014"/>
          </a:xfrm>
          <a:prstGeom prst="roundRect">
            <a:avLst>
              <a:gd name="adj" fmla="val 715280"/>
            </a:avLst>
          </a:prstGeom>
          <a:solidFill>
            <a:srgbClr val="E556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9690378" y="4296132"/>
            <a:ext cx="2270998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/ɔɪ/ Sound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690378" y="4688800"/>
            <a:ext cx="4024074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Examples: </a:t>
            </a: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noise</a:t>
            </a: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voice</a:t>
            </a: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join</a:t>
            </a: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soil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9690378" y="5088374"/>
            <a:ext cx="4024074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Your turn: __________, __________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26638" y="5772507"/>
            <a:ext cx="13177123" cy="1461254"/>
          </a:xfrm>
          <a:prstGeom prst="roundRect">
            <a:avLst>
              <a:gd name="adj" fmla="val 11190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734258" y="5780127"/>
            <a:ext cx="6580942" cy="1446014"/>
          </a:xfrm>
          <a:prstGeom prst="roundRect">
            <a:avLst>
              <a:gd name="adj" fmla="val 1130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915829" y="5961698"/>
            <a:ext cx="2270998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/aʊ/ Sound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915829" y="6354366"/>
            <a:ext cx="621780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Examples: </a:t>
            </a: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cloud</a:t>
            </a: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town</a:t>
            </a: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crown</a:t>
            </a: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flower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915829" y="6753939"/>
            <a:ext cx="621780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Your turn: __________, __________</a:t>
            </a:r>
            <a:endParaRPr lang="en-US" sz="1400" dirty="0"/>
          </a:p>
        </p:txBody>
      </p:sp>
      <p:sp>
        <p:nvSpPr>
          <p:cNvPr id="25" name="Shape 22"/>
          <p:cNvSpPr/>
          <p:nvPr/>
        </p:nvSpPr>
        <p:spPr>
          <a:xfrm>
            <a:off x="7315200" y="5780127"/>
            <a:ext cx="6580942" cy="144601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3"/>
          <p:cNvSpPr/>
          <p:nvPr/>
        </p:nvSpPr>
        <p:spPr>
          <a:xfrm>
            <a:off x="7315200" y="5780127"/>
            <a:ext cx="22860" cy="1446014"/>
          </a:xfrm>
          <a:prstGeom prst="roundRect">
            <a:avLst>
              <a:gd name="adj" fmla="val 715280"/>
            </a:avLst>
          </a:prstGeom>
          <a:solidFill>
            <a:srgbClr val="E556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4"/>
          <p:cNvSpPr/>
          <p:nvPr/>
        </p:nvSpPr>
        <p:spPr>
          <a:xfrm>
            <a:off x="7496770" y="5961698"/>
            <a:ext cx="2270998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/oʊ/ Sound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7496770" y="6354366"/>
            <a:ext cx="621780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Examples: </a:t>
            </a: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home</a:t>
            </a: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grow</a:t>
            </a: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flow</a:t>
            </a: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toast</a:t>
            </a:r>
            <a:endParaRPr lang="en-US" sz="1400" dirty="0"/>
          </a:p>
        </p:txBody>
      </p:sp>
      <p:sp>
        <p:nvSpPr>
          <p:cNvPr id="29" name="Text 26"/>
          <p:cNvSpPr/>
          <p:nvPr/>
        </p:nvSpPr>
        <p:spPr>
          <a:xfrm>
            <a:off x="7496770" y="6753939"/>
            <a:ext cx="621780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Your turn: __________, __________</a:t>
            </a:r>
            <a:endParaRPr lang="en-US" sz="1400" dirty="0"/>
          </a:p>
        </p:txBody>
      </p:sp>
      <p:sp>
        <p:nvSpPr>
          <p:cNvPr id="30" name="Text 27"/>
          <p:cNvSpPr/>
          <p:nvPr/>
        </p:nvSpPr>
        <p:spPr>
          <a:xfrm>
            <a:off x="726638" y="7438073"/>
            <a:ext cx="13177123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Remember: The more </a:t>
            </a:r>
            <a:r>
              <a:rPr lang="en-US" sz="1400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bizarre</a:t>
            </a: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or </a:t>
            </a:r>
            <a:r>
              <a:rPr lang="en-US" sz="1400" dirty="0">
                <a:solidFill>
                  <a:srgbClr val="FFA6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funny</a:t>
            </a: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your examples, the easier they'll be to remember! Try creating a silly sentence using your diphthong words.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2958"/>
            <a:ext cx="681632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Exactly is a Diphthong?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2680692"/>
            <a:ext cx="3679031" cy="2111335"/>
          </a:xfrm>
          <a:prstGeom prst="roundRect">
            <a:avLst>
              <a:gd name="adj" fmla="val 8460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86168" y="28866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86168" y="3315891"/>
            <a:ext cx="32670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diphthong occurs when 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two vowel sounds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come together to make 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one sound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 a word. It's still considered just 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one syllable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7579" y="2680692"/>
            <a:ext cx="3679031" cy="2111335"/>
          </a:xfrm>
          <a:prstGeom prst="roundRect">
            <a:avLst>
              <a:gd name="adj" fmla="val 8460"/>
            </a:avLst>
          </a:prstGeom>
          <a:solidFill>
            <a:srgbClr val="FFFFFF"/>
          </a:solidFill>
          <a:ln w="7620">
            <a:solidFill>
              <a:srgbClr val="FFA6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63557" y="2886670"/>
            <a:ext cx="30059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Way to Remember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63557" y="3315891"/>
            <a:ext cx="32670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Think of it as: 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"Two vowels, one sound."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Like two friends becoming one super-friend with special powers!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280190" y="4990386"/>
            <a:ext cx="7556421" cy="1476256"/>
          </a:xfrm>
          <a:prstGeom prst="roundRect">
            <a:avLst>
              <a:gd name="adj" fmla="val 12100"/>
            </a:avLst>
          </a:prstGeom>
          <a:solidFill>
            <a:srgbClr val="FFFFFF"/>
          </a:solidFill>
          <a:ln w="7620">
            <a:solidFill>
              <a:srgbClr val="FFCE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86168" y="519636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86168" y="5625584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Words like 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rain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boy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and 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cow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all contain diphthongs. Notice how your mouth moves when you say these words!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6439"/>
            <a:ext cx="716327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Normal Vowels vs. Diphthongs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152531"/>
            <a:ext cx="3536156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Normal Vowels</a:t>
            </a:r>
            <a:r>
              <a:rPr lang="en-US" sz="31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(One Sound)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6280190" y="3343156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When you say these words, your mouth stays in pretty much the same position: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4474369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cat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your mouth stays in one position for the "a"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5178862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pen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the "e" sound doesn't change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5565815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dog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the "o" sound is steady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80190" y="6061948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Try saying these words slowly and notice how your mouth barely moves during the vowel sound!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308074" y="2152531"/>
            <a:ext cx="3536156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A6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Diphthongs</a:t>
            </a:r>
            <a:r>
              <a:rPr lang="en-US" sz="31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(Two Sounds Together)</a:t>
            </a:r>
            <a:endParaRPr lang="en-US" sz="3100" dirty="0"/>
          </a:p>
        </p:txBody>
      </p:sp>
      <p:sp>
        <p:nvSpPr>
          <p:cNvPr id="11" name="Text 8"/>
          <p:cNvSpPr/>
          <p:nvPr/>
        </p:nvSpPr>
        <p:spPr>
          <a:xfrm>
            <a:off x="10308074" y="3343156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When you say these words, your mouth 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moves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during the vowel sound: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08074" y="4156829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rain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your mouth changes position during "ai"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308074" y="4861322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boy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feel how your mouth moves during "oy"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08074" y="5565815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cow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notice the movement during "ow"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308074" y="6379488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It's like your mouth is doing a mini dance during the vowel sound!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9392"/>
            <a:ext cx="51234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Diphthong Family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866305"/>
            <a:ext cx="6422231" cy="2657713"/>
          </a:xfrm>
          <a:prstGeom prst="roundRect">
            <a:avLst>
              <a:gd name="adj" fmla="val 6721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16650" y="1889165"/>
            <a:ext cx="6376511" cy="595313"/>
          </a:xfrm>
          <a:prstGeom prst="roundRect">
            <a:avLst>
              <a:gd name="adj" fmla="val 2539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3856077" y="1996916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015008" y="268283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/eɪ/ Sound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15008" y="311205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Found in: 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day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rain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play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15008" y="354865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Your mouth moves from "eh" to "ee" position.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15008" y="3985260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Try saying: "Hey, I made a cake today!"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414379" y="1866305"/>
            <a:ext cx="6422231" cy="2657713"/>
          </a:xfrm>
          <a:prstGeom prst="roundRect">
            <a:avLst>
              <a:gd name="adj" fmla="val 6721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437239" y="1889165"/>
            <a:ext cx="6376511" cy="595313"/>
          </a:xfrm>
          <a:prstGeom prst="roundRect">
            <a:avLst>
              <a:gd name="adj" fmla="val 2539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0476667" y="1996916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7635597" y="268283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/aɪ/ Sound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635597" y="311205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Found in: 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time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cry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light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635597" y="354865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Your mouth moves from "ah" to "ee" position.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635597" y="3985260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Try saying: "My kite flies high in the sky!"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93790" y="4722376"/>
            <a:ext cx="6422231" cy="2657713"/>
          </a:xfrm>
          <a:prstGeom prst="roundRect">
            <a:avLst>
              <a:gd name="adj" fmla="val 6721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816650" y="4745236"/>
            <a:ext cx="6376511" cy="595313"/>
          </a:xfrm>
          <a:prstGeom prst="roundRect">
            <a:avLst>
              <a:gd name="adj" fmla="val 2539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3856077" y="4852988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300" dirty="0"/>
          </a:p>
        </p:txBody>
      </p:sp>
      <p:sp>
        <p:nvSpPr>
          <p:cNvPr id="20" name="Text 18"/>
          <p:cNvSpPr/>
          <p:nvPr/>
        </p:nvSpPr>
        <p:spPr>
          <a:xfrm>
            <a:off x="1015008" y="55389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/ɔɪ/ Sound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1015008" y="5968127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Found in: 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boy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toy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coin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015008" y="640472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Your mouth moves from "aw" to "ee" position.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1015008" y="6841331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Try saying: "The boy enjoys his noisy toys!"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414379" y="4722376"/>
            <a:ext cx="6422231" cy="2657713"/>
          </a:xfrm>
          <a:prstGeom prst="roundRect">
            <a:avLst>
              <a:gd name="adj" fmla="val 6721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437239" y="4745236"/>
            <a:ext cx="6376511" cy="595313"/>
          </a:xfrm>
          <a:prstGeom prst="roundRect">
            <a:avLst>
              <a:gd name="adj" fmla="val 2539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10476667" y="4852988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7635597" y="55389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/aʊ/ Sound</a:t>
            </a:r>
            <a:endParaRPr lang="en-US" sz="1950" dirty="0"/>
          </a:p>
        </p:txBody>
      </p:sp>
      <p:sp>
        <p:nvSpPr>
          <p:cNvPr id="28" name="Text 26"/>
          <p:cNvSpPr/>
          <p:nvPr/>
        </p:nvSpPr>
        <p:spPr>
          <a:xfrm>
            <a:off x="7635597" y="5968127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Found in: 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cow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house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mouth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7635597" y="640472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Your mouth moves from "ah" to "oo" position.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7635597" y="6841331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Try saying: "Wow! A brown cow is around our house!"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382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224" y="2486620"/>
            <a:ext cx="4646652" cy="509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Diphthong Friends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652224" y="3240762"/>
            <a:ext cx="6581418" cy="2191822"/>
          </a:xfrm>
          <a:prstGeom prst="roundRect">
            <a:avLst>
              <a:gd name="adj" fmla="val 6696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5084" y="3263622"/>
            <a:ext cx="6535698" cy="489109"/>
          </a:xfrm>
          <a:prstGeom prst="roundRect">
            <a:avLst>
              <a:gd name="adj" fmla="val 2439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3820597" y="3351490"/>
            <a:ext cx="244554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38081" y="3915728"/>
            <a:ext cx="2038231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/oʊ/ Sound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38081" y="4268272"/>
            <a:ext cx="6209705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Found in: </a:t>
            </a:r>
            <a:r>
              <a:rPr lang="en-US" sz="12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go</a:t>
            </a: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2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nose</a:t>
            </a: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2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boat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838081" y="4627007"/>
            <a:ext cx="6209705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Your mouth moves from "oh" to "oo" position.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838081" y="4985742"/>
            <a:ext cx="6209705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Try saying: "Don't throw snow from your boat!"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7396639" y="3240762"/>
            <a:ext cx="6581537" cy="2191822"/>
          </a:xfrm>
          <a:prstGeom prst="roundRect">
            <a:avLst>
              <a:gd name="adj" fmla="val 6696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7419499" y="3263622"/>
            <a:ext cx="6535817" cy="489109"/>
          </a:xfrm>
          <a:prstGeom prst="roundRect">
            <a:avLst>
              <a:gd name="adj" fmla="val 2439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565130" y="3351490"/>
            <a:ext cx="244554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82495" y="3915728"/>
            <a:ext cx="2038231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/ɪə/ Sound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582495" y="4268272"/>
            <a:ext cx="620982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Found in: </a:t>
            </a:r>
            <a:r>
              <a:rPr lang="en-US" sz="12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ear</a:t>
            </a: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2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near</a:t>
            </a: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2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clear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7582495" y="4627007"/>
            <a:ext cx="620982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Your mouth moves from "ih" to "uh" position.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7582495" y="4985742"/>
            <a:ext cx="620982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Try saying: "I can hear the deer coming near!"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652224" y="5595580"/>
            <a:ext cx="6581418" cy="2191822"/>
          </a:xfrm>
          <a:prstGeom prst="roundRect">
            <a:avLst>
              <a:gd name="adj" fmla="val 6696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675084" y="5618440"/>
            <a:ext cx="6535698" cy="489109"/>
          </a:xfrm>
          <a:prstGeom prst="roundRect">
            <a:avLst>
              <a:gd name="adj" fmla="val 2439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3820597" y="5706308"/>
            <a:ext cx="244554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838081" y="6270546"/>
            <a:ext cx="2038231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/eə/ Sound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38081" y="6623090"/>
            <a:ext cx="6209705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Found in: </a:t>
            </a:r>
            <a:r>
              <a:rPr lang="en-US" sz="12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hair</a:t>
            </a: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2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chair</a:t>
            </a: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2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fair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838081" y="6981825"/>
            <a:ext cx="6209705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Your mouth moves from "eh" to "uh" position.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838081" y="7340560"/>
            <a:ext cx="6209705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Try saying: "Be careful with that chair over there!"</a:t>
            </a:r>
            <a:endParaRPr lang="en-US" sz="1250" dirty="0"/>
          </a:p>
        </p:txBody>
      </p:sp>
      <p:sp>
        <p:nvSpPr>
          <p:cNvPr id="25" name="Shape 22"/>
          <p:cNvSpPr/>
          <p:nvPr/>
        </p:nvSpPr>
        <p:spPr>
          <a:xfrm>
            <a:off x="7396639" y="5595580"/>
            <a:ext cx="6581537" cy="2191822"/>
          </a:xfrm>
          <a:prstGeom prst="roundRect">
            <a:avLst>
              <a:gd name="adj" fmla="val 6696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Shape 23"/>
          <p:cNvSpPr/>
          <p:nvPr/>
        </p:nvSpPr>
        <p:spPr>
          <a:xfrm>
            <a:off x="7419499" y="5618440"/>
            <a:ext cx="6535817" cy="489109"/>
          </a:xfrm>
          <a:prstGeom prst="roundRect">
            <a:avLst>
              <a:gd name="adj" fmla="val 2439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4"/>
          <p:cNvSpPr/>
          <p:nvPr/>
        </p:nvSpPr>
        <p:spPr>
          <a:xfrm>
            <a:off x="10565130" y="5706308"/>
            <a:ext cx="244554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900" dirty="0"/>
          </a:p>
        </p:txBody>
      </p:sp>
      <p:sp>
        <p:nvSpPr>
          <p:cNvPr id="28" name="Text 25"/>
          <p:cNvSpPr/>
          <p:nvPr/>
        </p:nvSpPr>
        <p:spPr>
          <a:xfrm>
            <a:off x="7582495" y="6270546"/>
            <a:ext cx="2038231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/ʊə/ Sound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582495" y="6623090"/>
            <a:ext cx="620982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Found in: </a:t>
            </a:r>
            <a:r>
              <a:rPr lang="en-US" sz="12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sure</a:t>
            </a: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2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tour</a:t>
            </a: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2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pure</a:t>
            </a:r>
            <a:endParaRPr lang="en-US" sz="1250" dirty="0"/>
          </a:p>
        </p:txBody>
      </p:sp>
      <p:sp>
        <p:nvSpPr>
          <p:cNvPr id="30" name="Text 27"/>
          <p:cNvSpPr/>
          <p:nvPr/>
        </p:nvSpPr>
        <p:spPr>
          <a:xfrm>
            <a:off x="7582495" y="6981825"/>
            <a:ext cx="620982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Your mouth moves from "oo" to "uh" position.</a:t>
            </a:r>
            <a:endParaRPr lang="en-US" sz="1250" dirty="0"/>
          </a:p>
        </p:txBody>
      </p:sp>
      <p:sp>
        <p:nvSpPr>
          <p:cNvPr id="31" name="Text 28"/>
          <p:cNvSpPr/>
          <p:nvPr/>
        </p:nvSpPr>
        <p:spPr>
          <a:xfrm>
            <a:off x="7582495" y="7340560"/>
            <a:ext cx="620982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Try saying: "I'm sure the tour will be pure fun!"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002" y="404932"/>
            <a:ext cx="5314593" cy="460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Spot the Diphthong Challenge!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89002" y="1159550"/>
            <a:ext cx="1345239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Can you find the diphthong in each of these words? The diphthong parts are highlighted for you: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589002" y="1560790"/>
            <a:ext cx="6652617" cy="1452443"/>
          </a:xfrm>
          <a:prstGeom prst="roundRect">
            <a:avLst>
              <a:gd name="adj" fmla="val 912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43783" y="1715572"/>
            <a:ext cx="441722" cy="441722"/>
          </a:xfrm>
          <a:prstGeom prst="roundRect">
            <a:avLst>
              <a:gd name="adj" fmla="val 20698733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27" y="1812131"/>
            <a:ext cx="198715" cy="24848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3783" y="2304455"/>
            <a:ext cx="184070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</a:t>
            </a:r>
            <a:r>
              <a:rPr lang="en-US" sz="140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</a:t>
            </a: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43783" y="2622828"/>
            <a:ext cx="6343055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"ai" makes the /eɪ/ sound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7388781" y="1560790"/>
            <a:ext cx="6652617" cy="1452443"/>
          </a:xfrm>
          <a:prstGeom prst="roundRect">
            <a:avLst>
              <a:gd name="adj" fmla="val 912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543562" y="1715572"/>
            <a:ext cx="441722" cy="441722"/>
          </a:xfrm>
          <a:prstGeom prst="roundRect">
            <a:avLst>
              <a:gd name="adj" fmla="val 20698733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006" y="1812131"/>
            <a:ext cx="198715" cy="24848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43562" y="2304455"/>
            <a:ext cx="184070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</a:t>
            </a:r>
            <a:r>
              <a:rPr lang="en-US" sz="140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7543562" y="2622828"/>
            <a:ext cx="6343055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"y" makes the /aɪ/ sound</a:t>
            </a:r>
            <a:endParaRPr lang="en-US" sz="1150" dirty="0"/>
          </a:p>
        </p:txBody>
      </p:sp>
      <p:sp>
        <p:nvSpPr>
          <p:cNvPr id="14" name="Shape 10"/>
          <p:cNvSpPr/>
          <p:nvPr/>
        </p:nvSpPr>
        <p:spPr>
          <a:xfrm>
            <a:off x="589002" y="3160395"/>
            <a:ext cx="6652617" cy="1452443"/>
          </a:xfrm>
          <a:prstGeom prst="roundRect">
            <a:avLst>
              <a:gd name="adj" fmla="val 912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743783" y="3315176"/>
            <a:ext cx="441722" cy="441722"/>
          </a:xfrm>
          <a:prstGeom prst="roundRect">
            <a:avLst>
              <a:gd name="adj" fmla="val 20698733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27" y="3411736"/>
            <a:ext cx="198715" cy="24848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43783" y="3904059"/>
            <a:ext cx="184070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</a:t>
            </a:r>
            <a:r>
              <a:rPr lang="en-US" sz="140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oy</a:t>
            </a:r>
            <a:endParaRPr lang="en-US" sz="1400" dirty="0"/>
          </a:p>
        </p:txBody>
      </p:sp>
      <p:sp>
        <p:nvSpPr>
          <p:cNvPr id="18" name="Text 13"/>
          <p:cNvSpPr/>
          <p:nvPr/>
        </p:nvSpPr>
        <p:spPr>
          <a:xfrm>
            <a:off x="743783" y="4222433"/>
            <a:ext cx="6343055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"oy" makes the /ɔɪ/ sound</a:t>
            </a:r>
            <a:endParaRPr lang="en-US" sz="1150" dirty="0"/>
          </a:p>
        </p:txBody>
      </p:sp>
      <p:sp>
        <p:nvSpPr>
          <p:cNvPr id="19" name="Shape 14"/>
          <p:cNvSpPr/>
          <p:nvPr/>
        </p:nvSpPr>
        <p:spPr>
          <a:xfrm>
            <a:off x="7388781" y="3160395"/>
            <a:ext cx="6652617" cy="1452443"/>
          </a:xfrm>
          <a:prstGeom prst="roundRect">
            <a:avLst>
              <a:gd name="adj" fmla="val 912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7543562" y="3315176"/>
            <a:ext cx="441722" cy="441722"/>
          </a:xfrm>
          <a:prstGeom prst="roundRect">
            <a:avLst>
              <a:gd name="adj" fmla="val 20698733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006" y="3411736"/>
            <a:ext cx="198715" cy="24848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43562" y="3904059"/>
            <a:ext cx="184070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</a:t>
            </a:r>
            <a:r>
              <a:rPr lang="en-US" sz="140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</a:t>
            </a: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</a:t>
            </a:r>
            <a:endParaRPr lang="en-US" sz="1400" dirty="0"/>
          </a:p>
        </p:txBody>
      </p:sp>
      <p:sp>
        <p:nvSpPr>
          <p:cNvPr id="23" name="Text 17"/>
          <p:cNvSpPr/>
          <p:nvPr/>
        </p:nvSpPr>
        <p:spPr>
          <a:xfrm>
            <a:off x="7543562" y="4222433"/>
            <a:ext cx="6343055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"ou" makes the /aʊ/ sound</a:t>
            </a:r>
            <a:endParaRPr lang="en-US" sz="1150" dirty="0"/>
          </a:p>
        </p:txBody>
      </p:sp>
      <p:sp>
        <p:nvSpPr>
          <p:cNvPr id="24" name="Shape 18"/>
          <p:cNvSpPr/>
          <p:nvPr/>
        </p:nvSpPr>
        <p:spPr>
          <a:xfrm>
            <a:off x="589002" y="4778454"/>
            <a:ext cx="6652617" cy="1452443"/>
          </a:xfrm>
          <a:prstGeom prst="roundRect">
            <a:avLst>
              <a:gd name="adj" fmla="val 912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19"/>
          <p:cNvSpPr/>
          <p:nvPr/>
        </p:nvSpPr>
        <p:spPr>
          <a:xfrm>
            <a:off x="743783" y="4933236"/>
            <a:ext cx="441722" cy="441722"/>
          </a:xfrm>
          <a:prstGeom prst="roundRect">
            <a:avLst>
              <a:gd name="adj" fmla="val 20698733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227" y="5029795"/>
            <a:ext cx="198715" cy="24848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43783" y="5522119"/>
            <a:ext cx="184070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</a:t>
            </a:r>
            <a:r>
              <a:rPr lang="en-US" sz="140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ow</a:t>
            </a:r>
            <a:endParaRPr lang="en-US" sz="1400" dirty="0"/>
          </a:p>
        </p:txBody>
      </p:sp>
      <p:sp>
        <p:nvSpPr>
          <p:cNvPr id="28" name="Text 21"/>
          <p:cNvSpPr/>
          <p:nvPr/>
        </p:nvSpPr>
        <p:spPr>
          <a:xfrm>
            <a:off x="743783" y="5840492"/>
            <a:ext cx="6343055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"ow" makes the /oʊ/ sound</a:t>
            </a:r>
            <a:endParaRPr lang="en-US" sz="1150" dirty="0"/>
          </a:p>
        </p:txBody>
      </p:sp>
      <p:sp>
        <p:nvSpPr>
          <p:cNvPr id="29" name="Shape 22"/>
          <p:cNvSpPr/>
          <p:nvPr/>
        </p:nvSpPr>
        <p:spPr>
          <a:xfrm>
            <a:off x="7388781" y="4778454"/>
            <a:ext cx="6652617" cy="1452443"/>
          </a:xfrm>
          <a:prstGeom prst="roundRect">
            <a:avLst>
              <a:gd name="adj" fmla="val 912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Shape 23"/>
          <p:cNvSpPr/>
          <p:nvPr/>
        </p:nvSpPr>
        <p:spPr>
          <a:xfrm>
            <a:off x="7543562" y="4933236"/>
            <a:ext cx="441722" cy="441722"/>
          </a:xfrm>
          <a:prstGeom prst="roundRect">
            <a:avLst>
              <a:gd name="adj" fmla="val 20698733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5006" y="5029795"/>
            <a:ext cx="198715" cy="248483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7543562" y="5522119"/>
            <a:ext cx="184070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</a:t>
            </a:r>
            <a:r>
              <a:rPr lang="en-US" sz="140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</a:t>
            </a: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</a:t>
            </a:r>
            <a:endParaRPr lang="en-US" sz="1400" dirty="0"/>
          </a:p>
        </p:txBody>
      </p:sp>
      <p:sp>
        <p:nvSpPr>
          <p:cNvPr id="33" name="Text 25"/>
          <p:cNvSpPr/>
          <p:nvPr/>
        </p:nvSpPr>
        <p:spPr>
          <a:xfrm>
            <a:off x="7543562" y="5840492"/>
            <a:ext cx="6343055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"ai" makes the /eə/ sound</a:t>
            </a:r>
            <a:endParaRPr lang="en-US" sz="1150" dirty="0"/>
          </a:p>
        </p:txBody>
      </p:sp>
      <p:sp>
        <p:nvSpPr>
          <p:cNvPr id="34" name="Shape 26"/>
          <p:cNvSpPr/>
          <p:nvPr/>
        </p:nvSpPr>
        <p:spPr>
          <a:xfrm>
            <a:off x="589002" y="6378059"/>
            <a:ext cx="6652617" cy="1452443"/>
          </a:xfrm>
          <a:prstGeom prst="roundRect">
            <a:avLst>
              <a:gd name="adj" fmla="val 912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Shape 27"/>
          <p:cNvSpPr/>
          <p:nvPr/>
        </p:nvSpPr>
        <p:spPr>
          <a:xfrm>
            <a:off x="743783" y="6532840"/>
            <a:ext cx="441722" cy="441722"/>
          </a:xfrm>
          <a:prstGeom prst="roundRect">
            <a:avLst>
              <a:gd name="adj" fmla="val 20698733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227" y="6629400"/>
            <a:ext cx="198715" cy="248483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743783" y="7121723"/>
            <a:ext cx="184070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</a:t>
            </a: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</a:t>
            </a:r>
            <a:endParaRPr lang="en-US" sz="1400" dirty="0"/>
          </a:p>
        </p:txBody>
      </p:sp>
      <p:sp>
        <p:nvSpPr>
          <p:cNvPr id="38" name="Text 29"/>
          <p:cNvSpPr/>
          <p:nvPr/>
        </p:nvSpPr>
        <p:spPr>
          <a:xfrm>
            <a:off x="743783" y="7440097"/>
            <a:ext cx="6343055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"ea" makes the /ɪə/ sound</a:t>
            </a:r>
            <a:endParaRPr lang="en-US" sz="1150" dirty="0"/>
          </a:p>
        </p:txBody>
      </p:sp>
      <p:sp>
        <p:nvSpPr>
          <p:cNvPr id="39" name="Shape 30"/>
          <p:cNvSpPr/>
          <p:nvPr/>
        </p:nvSpPr>
        <p:spPr>
          <a:xfrm>
            <a:off x="7388781" y="6378059"/>
            <a:ext cx="6652617" cy="1452443"/>
          </a:xfrm>
          <a:prstGeom prst="roundRect">
            <a:avLst>
              <a:gd name="adj" fmla="val 912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Shape 31"/>
          <p:cNvSpPr/>
          <p:nvPr/>
        </p:nvSpPr>
        <p:spPr>
          <a:xfrm>
            <a:off x="7543562" y="6532840"/>
            <a:ext cx="441722" cy="441722"/>
          </a:xfrm>
          <a:prstGeom prst="roundRect">
            <a:avLst>
              <a:gd name="adj" fmla="val 20698733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5006" y="6629400"/>
            <a:ext cx="198715" cy="248483"/>
          </a:xfrm>
          <a:prstGeom prst="rect">
            <a:avLst/>
          </a:prstGeom>
        </p:spPr>
      </p:pic>
      <p:sp>
        <p:nvSpPr>
          <p:cNvPr id="42" name="Text 32"/>
          <p:cNvSpPr/>
          <p:nvPr/>
        </p:nvSpPr>
        <p:spPr>
          <a:xfrm>
            <a:off x="7543562" y="7121723"/>
            <a:ext cx="184070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</a:t>
            </a:r>
            <a:r>
              <a:rPr lang="en-US" sz="140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</a:t>
            </a: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</a:t>
            </a:r>
            <a:endParaRPr lang="en-US" sz="1400" dirty="0"/>
          </a:p>
        </p:txBody>
      </p:sp>
      <p:sp>
        <p:nvSpPr>
          <p:cNvPr id="43" name="Text 33"/>
          <p:cNvSpPr/>
          <p:nvPr/>
        </p:nvSpPr>
        <p:spPr>
          <a:xfrm>
            <a:off x="7543562" y="7440097"/>
            <a:ext cx="6343055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"u" makes the /ʊə/ sound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402"/>
            <a:ext cx="832651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 Activities to Master Diphthongs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07494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Listen and Repeat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793790" y="350198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Let's practice saying these diphthong words together: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99811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day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Feel your mouth move from "eh" to "ee"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38507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cow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Feel your mouth move from "ah" to "oo"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77202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boy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Feel your mouth move from "aw" to "ee"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15897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snow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Feel your mouth move from "oh" to "oo"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655112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Try saying these words in a silly voice or while making funny faces! The more bizarre, the more memorable!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2807494"/>
            <a:ext cx="511266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A6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 Fill in the Missing Letters</a:t>
            </a:r>
            <a:endParaRPr lang="en-US" sz="3100" dirty="0"/>
          </a:p>
        </p:txBody>
      </p:sp>
      <p:sp>
        <p:nvSpPr>
          <p:cNvPr id="11" name="Text 9"/>
          <p:cNvSpPr/>
          <p:nvPr/>
        </p:nvSpPr>
        <p:spPr>
          <a:xfrm>
            <a:off x="7564874" y="350198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Can you complete these words with the correct diphthong?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399811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r__n (hint: water falls from the sky)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438507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b__ (hint: not a girl)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477202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h__se (hint: where you live)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4874" y="515897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sn__ (hint: cold and white)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64874" y="554593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ch__r (hint: you sit on it)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564874" y="604206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Answers: r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ai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n, b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oy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h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se, sn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ow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ch</a:t>
            </a:r>
            <a:r>
              <a:rPr lang="en-US" sz="15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ai</a:t>
            </a: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479" y="408742"/>
            <a:ext cx="6263997" cy="464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 Practice: Spot the Diphthong!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94479" y="1096089"/>
            <a:ext cx="7955042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Circle the word in each pair that contains a diphthong. Remember, diphthongs are when two vowel sounds join to make one sound!</a:t>
            </a:r>
            <a:endParaRPr lang="en-US" sz="1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79" y="1738551"/>
            <a:ext cx="743188" cy="11831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86257" y="1887141"/>
            <a:ext cx="185797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sun / </a:t>
            </a:r>
            <a:r>
              <a:rPr lang="en-US" sz="14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boy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1486257" y="2208609"/>
            <a:ext cx="706326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"Boy" has the /ɔɪ/ diphthong!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1486257" y="2535436"/>
            <a:ext cx="706326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 "sun," the "u" makes just one sound.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79" y="2921675"/>
            <a:ext cx="743188" cy="118312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6257" y="3070265"/>
            <a:ext cx="185797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 cat / </a:t>
            </a:r>
            <a:r>
              <a:rPr lang="en-US" sz="14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rain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1486257" y="3391733"/>
            <a:ext cx="706326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"Rain" has the /eɪ/ diphthong!</a:t>
            </a:r>
            <a:endParaRPr lang="en-US" sz="1150" dirty="0"/>
          </a:p>
        </p:txBody>
      </p:sp>
      <p:sp>
        <p:nvSpPr>
          <p:cNvPr id="12" name="Text 7"/>
          <p:cNvSpPr/>
          <p:nvPr/>
        </p:nvSpPr>
        <p:spPr>
          <a:xfrm>
            <a:off x="1486257" y="3718560"/>
            <a:ext cx="706326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 "cat," the "a" makes just one sound.</a:t>
            </a:r>
            <a:endParaRPr lang="en-US" sz="11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479" y="4104799"/>
            <a:ext cx="743188" cy="118312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86257" y="4253389"/>
            <a:ext cx="185797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 dog / </a:t>
            </a:r>
            <a:r>
              <a:rPr lang="en-US" sz="14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cow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1486257" y="4574858"/>
            <a:ext cx="706326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"Cow" has the /aʊ/ diphthong!</a:t>
            </a:r>
            <a:endParaRPr lang="en-US" sz="1150" dirty="0"/>
          </a:p>
        </p:txBody>
      </p:sp>
      <p:sp>
        <p:nvSpPr>
          <p:cNvPr id="16" name="Text 10"/>
          <p:cNvSpPr/>
          <p:nvPr/>
        </p:nvSpPr>
        <p:spPr>
          <a:xfrm>
            <a:off x="1486257" y="4901684"/>
            <a:ext cx="706326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 "dog," the "o" makes just one sound.</a:t>
            </a:r>
            <a:endParaRPr lang="en-US" sz="11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79" y="5455087"/>
            <a:ext cx="743188" cy="118312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86257" y="5603677"/>
            <a:ext cx="185797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 pen / </a:t>
            </a:r>
            <a:r>
              <a:rPr lang="en-US" sz="14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snow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1486257" y="5925145"/>
            <a:ext cx="706326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"Snow" has the /oʊ/ diphthong!</a:t>
            </a:r>
            <a:endParaRPr lang="en-US" sz="1150" dirty="0"/>
          </a:p>
        </p:txBody>
      </p:sp>
      <p:sp>
        <p:nvSpPr>
          <p:cNvPr id="20" name="Text 13"/>
          <p:cNvSpPr/>
          <p:nvPr/>
        </p:nvSpPr>
        <p:spPr>
          <a:xfrm>
            <a:off x="1486257" y="6251972"/>
            <a:ext cx="706326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 "pen," the "e" makes just one sound.</a:t>
            </a:r>
            <a:endParaRPr lang="en-US" sz="115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79" y="6638211"/>
            <a:ext cx="743188" cy="1183124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486257" y="6786801"/>
            <a:ext cx="185797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5. bed / </a:t>
            </a:r>
            <a:r>
              <a:rPr lang="en-US" sz="14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chair</a:t>
            </a:r>
            <a:endParaRPr lang="en-US" sz="1450" dirty="0"/>
          </a:p>
        </p:txBody>
      </p:sp>
      <p:sp>
        <p:nvSpPr>
          <p:cNvPr id="23" name="Text 15"/>
          <p:cNvSpPr/>
          <p:nvPr/>
        </p:nvSpPr>
        <p:spPr>
          <a:xfrm>
            <a:off x="1486257" y="7108269"/>
            <a:ext cx="706326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"Chair" has the /eə/ diphthong!</a:t>
            </a:r>
            <a:endParaRPr lang="en-US" sz="1150" dirty="0"/>
          </a:p>
        </p:txBody>
      </p:sp>
      <p:sp>
        <p:nvSpPr>
          <p:cNvPr id="24" name="Text 16"/>
          <p:cNvSpPr/>
          <p:nvPr/>
        </p:nvSpPr>
        <p:spPr>
          <a:xfrm>
            <a:off x="1486257" y="7435096"/>
            <a:ext cx="706326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 "bed," the "e" makes just one sound.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506849"/>
            <a:ext cx="7653457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Remember These Diphthong Facts!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737235" y="1451372"/>
            <a:ext cx="13155930" cy="1313021"/>
          </a:xfrm>
          <a:prstGeom prst="roundRect">
            <a:avLst>
              <a:gd name="adj" fmla="val 12633"/>
            </a:avLst>
          </a:prstGeom>
          <a:solidFill>
            <a:srgbClr val="FFF0E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44" y="1706523"/>
            <a:ext cx="345519" cy="2764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1372" y="1681758"/>
            <a:ext cx="2764631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Diphthong Rule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451372" y="2211586"/>
            <a:ext cx="1225748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diphthong is when </a:t>
            </a:r>
            <a:r>
              <a:rPr lang="en-US" sz="14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two vowels come together</a:t>
            </a:r>
            <a:r>
              <a:rPr lang="en-US" sz="14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to make </a:t>
            </a:r>
            <a:r>
              <a:rPr lang="en-US" sz="14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one sound</a:t>
            </a:r>
            <a:r>
              <a:rPr lang="en-US" sz="14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2524720" y="3300293"/>
            <a:ext cx="2303859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/eɪ/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737235" y="3698677"/>
            <a:ext cx="409134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rain, day, play</a:t>
            </a:r>
            <a:endParaRPr lang="en-US" sz="14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888" y="2971681"/>
            <a:ext cx="4604504" cy="4604504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328" y="3588068"/>
            <a:ext cx="275749" cy="34468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01701" y="3300293"/>
            <a:ext cx="2303859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/aɪ/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9801701" y="3698677"/>
            <a:ext cx="409146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time, light, cry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2888" y="2971681"/>
            <a:ext cx="4604504" cy="4604504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907" y="3865126"/>
            <a:ext cx="275749" cy="34468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986010" y="4927283"/>
            <a:ext cx="2303859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/ɔɪ/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9986010" y="5325666"/>
            <a:ext cx="390715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boy, toy, coin</a:t>
            </a:r>
            <a:endParaRPr lang="en-US" sz="14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2888" y="2971681"/>
            <a:ext cx="4604504" cy="4604504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4786" y="5378529"/>
            <a:ext cx="275749" cy="344686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801701" y="6554272"/>
            <a:ext cx="2303859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/aʊ/</a:t>
            </a:r>
            <a:endParaRPr lang="en-US" sz="1800" dirty="0"/>
          </a:p>
        </p:txBody>
      </p:sp>
      <p:sp>
        <p:nvSpPr>
          <p:cNvPr id="20" name="Text 11"/>
          <p:cNvSpPr/>
          <p:nvPr/>
        </p:nvSpPr>
        <p:spPr>
          <a:xfrm>
            <a:off x="9801701" y="6952655"/>
            <a:ext cx="409146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cow, house, mouth</a:t>
            </a:r>
            <a:endParaRPr lang="en-US" sz="1450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2888" y="2971681"/>
            <a:ext cx="4604504" cy="4604504"/>
          </a:xfrm>
          <a:prstGeom prst="rect">
            <a:avLst/>
          </a:prstGeom>
        </p:spPr>
      </p:pic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1085" y="6614874"/>
            <a:ext cx="275749" cy="344686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2524720" y="6554272"/>
            <a:ext cx="2303859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/oʊ/</a:t>
            </a:r>
            <a:endParaRPr lang="en-US" sz="1800" dirty="0"/>
          </a:p>
        </p:txBody>
      </p:sp>
      <p:sp>
        <p:nvSpPr>
          <p:cNvPr id="24" name="Text 13"/>
          <p:cNvSpPr/>
          <p:nvPr/>
        </p:nvSpPr>
        <p:spPr>
          <a:xfrm>
            <a:off x="737235" y="6952655"/>
            <a:ext cx="409134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go, snow, boat</a:t>
            </a:r>
            <a:endParaRPr lang="en-US" sz="1450" dirty="0"/>
          </a:p>
        </p:txBody>
      </p:sp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2888" y="2971681"/>
            <a:ext cx="4604504" cy="4604504"/>
          </a:xfrm>
          <a:prstGeom prst="rect">
            <a:avLst/>
          </a:prstGeom>
        </p:spPr>
      </p:pic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43506" y="6337816"/>
            <a:ext cx="275749" cy="344686"/>
          </a:xfrm>
          <a:prstGeom prst="rect">
            <a:avLst/>
          </a:prstGeom>
        </p:spPr>
      </p:pic>
      <p:sp>
        <p:nvSpPr>
          <p:cNvPr id="27" name="Text 14"/>
          <p:cNvSpPr/>
          <p:nvPr/>
        </p:nvSpPr>
        <p:spPr>
          <a:xfrm>
            <a:off x="2340412" y="4927283"/>
            <a:ext cx="2303859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/ɪə/, /eə/, /ʊə/</a:t>
            </a:r>
            <a:endParaRPr lang="en-US" sz="1800" dirty="0"/>
          </a:p>
        </p:txBody>
      </p:sp>
      <p:sp>
        <p:nvSpPr>
          <p:cNvPr id="28" name="Text 15"/>
          <p:cNvSpPr/>
          <p:nvPr/>
        </p:nvSpPr>
        <p:spPr>
          <a:xfrm>
            <a:off x="737235" y="5325666"/>
            <a:ext cx="390703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ear, hair, sure</a:t>
            </a:r>
            <a:endParaRPr lang="en-US" sz="1450" dirty="0"/>
          </a:p>
        </p:txBody>
      </p:sp>
      <p:pic>
        <p:nvPicPr>
          <p:cNvPr id="29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12888" y="2971681"/>
            <a:ext cx="4604504" cy="4604504"/>
          </a:xfrm>
          <a:prstGeom prst="rect">
            <a:avLst/>
          </a:prstGeom>
        </p:spPr>
      </p:pic>
      <p:pic>
        <p:nvPicPr>
          <p:cNvPr id="30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9627" y="4824413"/>
            <a:ext cx="275749" cy="344686"/>
          </a:xfrm>
          <a:prstGeom prst="rect">
            <a:avLst/>
          </a:prstGeom>
        </p:spPr>
      </p:pic>
      <p:sp>
        <p:nvSpPr>
          <p:cNvPr id="31" name="Text 16"/>
          <p:cNvSpPr/>
          <p:nvPr/>
        </p:nvSpPr>
        <p:spPr>
          <a:xfrm>
            <a:off x="737235" y="7783473"/>
            <a:ext cx="1315593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👉</a:t>
            </a: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Easy to say, easy to see!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1289</Words>
  <Application>Microsoft Office PowerPoint</Application>
  <PresentationFormat>Custom</PresentationFormat>
  <Paragraphs>159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Manrope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kennedy Mawutor</cp:lastModifiedBy>
  <cp:revision>2</cp:revision>
  <dcterms:created xsi:type="dcterms:W3CDTF">2025-08-28T16:33:32Z</dcterms:created>
  <dcterms:modified xsi:type="dcterms:W3CDTF">2025-08-28T15:34:44Z</dcterms:modified>
</cp:coreProperties>
</file>